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7" r:id="rId2"/>
    <p:sldId id="258" r:id="rId3"/>
    <p:sldId id="259" r:id="rId4"/>
    <p:sldId id="266" r:id="rId5"/>
    <p:sldId id="261" r:id="rId6"/>
    <p:sldId id="262" r:id="rId7"/>
    <p:sldId id="267" r:id="rId8"/>
    <p:sldId id="263" r:id="rId9"/>
    <p:sldId id="279" r:id="rId10"/>
    <p:sldId id="280" r:id="rId11"/>
    <p:sldId id="268" r:id="rId12"/>
    <p:sldId id="269" r:id="rId13"/>
    <p:sldId id="272" r:id="rId14"/>
    <p:sldId id="270" r:id="rId15"/>
    <p:sldId id="271" r:id="rId16"/>
    <p:sldId id="273" r:id="rId17"/>
    <p:sldId id="274" r:id="rId18"/>
    <p:sldId id="275" r:id="rId19"/>
    <p:sldId id="276" r:id="rId20"/>
    <p:sldId id="277" r:id="rId21"/>
    <p:sldId id="278" r:id="rId22"/>
    <p:sldId id="26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pta\Desktop\samp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pta\Desktop\sampl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pta\Desktop\sample.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Volume Error at 3%</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Positive Error</c:v>
                </c:pt>
              </c:strCache>
            </c:strRef>
          </c:tx>
          <c:spPr>
            <a:solidFill>
              <a:schemeClr val="accent1"/>
            </a:solidFill>
            <a:ln>
              <a:noFill/>
            </a:ln>
            <a:effectLst/>
          </c:spPr>
          <c:invertIfNegative val="0"/>
          <c:cat>
            <c:strRef>
              <c:f>Sheet1!$A$2:$A$4</c:f>
              <c:strCache>
                <c:ptCount val="3"/>
                <c:pt idx="0">
                  <c:v>DMRW</c:v>
                </c:pt>
                <c:pt idx="1">
                  <c:v>IDMA</c:v>
                </c:pt>
                <c:pt idx="2">
                  <c:v>REMIA</c:v>
                </c:pt>
              </c:strCache>
            </c:strRef>
          </c:cat>
          <c:val>
            <c:numRef>
              <c:f>Sheet1!$B$2:$B$4</c:f>
              <c:numCache>
                <c:formatCode>General</c:formatCode>
                <c:ptCount val="3"/>
                <c:pt idx="0">
                  <c:v>511.04761904761898</c:v>
                </c:pt>
                <c:pt idx="1">
                  <c:v>511.142857142857</c:v>
                </c:pt>
                <c:pt idx="2">
                  <c:v>511.052631578947</c:v>
                </c:pt>
              </c:numCache>
            </c:numRef>
          </c:val>
          <c:extLst>
            <c:ext xmlns:c16="http://schemas.microsoft.com/office/drawing/2014/chart" uri="{C3380CC4-5D6E-409C-BE32-E72D297353CC}">
              <c16:uniqueId val="{00000000-B98D-45C0-964D-F0E8FCB6DC44}"/>
            </c:ext>
          </c:extLst>
        </c:ser>
        <c:ser>
          <c:idx val="1"/>
          <c:order val="1"/>
          <c:tx>
            <c:strRef>
              <c:f>Sheet1!$C$1</c:f>
              <c:strCache>
                <c:ptCount val="1"/>
                <c:pt idx="0">
                  <c:v>Negative Error</c:v>
                </c:pt>
              </c:strCache>
            </c:strRef>
          </c:tx>
          <c:spPr>
            <a:solidFill>
              <a:schemeClr val="accent2"/>
            </a:solidFill>
            <a:ln>
              <a:noFill/>
            </a:ln>
            <a:effectLst/>
          </c:spPr>
          <c:invertIfNegative val="0"/>
          <c:cat>
            <c:strRef>
              <c:f>Sheet1!$A$2:$A$4</c:f>
              <c:strCache>
                <c:ptCount val="3"/>
                <c:pt idx="0">
                  <c:v>DMRW</c:v>
                </c:pt>
                <c:pt idx="1">
                  <c:v>IDMA</c:v>
                </c:pt>
                <c:pt idx="2">
                  <c:v>REMIA</c:v>
                </c:pt>
              </c:strCache>
            </c:strRef>
          </c:cat>
          <c:val>
            <c:numRef>
              <c:f>Sheet1!$C$2:$C$4</c:f>
              <c:numCache>
                <c:formatCode>General</c:formatCode>
                <c:ptCount val="3"/>
                <c:pt idx="0">
                  <c:v>510.94736842105198</c:v>
                </c:pt>
                <c:pt idx="1">
                  <c:v>510.84210526315701</c:v>
                </c:pt>
                <c:pt idx="2">
                  <c:v>510.95238095238</c:v>
                </c:pt>
              </c:numCache>
            </c:numRef>
          </c:val>
          <c:extLst>
            <c:ext xmlns:c16="http://schemas.microsoft.com/office/drawing/2014/chart" uri="{C3380CC4-5D6E-409C-BE32-E72D297353CC}">
              <c16:uniqueId val="{00000001-B98D-45C0-964D-F0E8FCB6DC44}"/>
            </c:ext>
          </c:extLst>
        </c:ser>
        <c:dLbls>
          <c:showLegendKey val="0"/>
          <c:showVal val="0"/>
          <c:showCatName val="0"/>
          <c:showSerName val="0"/>
          <c:showPercent val="0"/>
          <c:showBubbleSize val="0"/>
        </c:dLbls>
        <c:gapWidth val="219"/>
        <c:overlap val="-27"/>
        <c:axId val="509549360"/>
        <c:axId val="509546408"/>
      </c:barChart>
      <c:catAx>
        <c:axId val="50954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9546408"/>
        <c:crosses val="autoZero"/>
        <c:auto val="1"/>
        <c:lblAlgn val="ctr"/>
        <c:lblOffset val="100"/>
        <c:noMultiLvlLbl val="0"/>
      </c:catAx>
      <c:valAx>
        <c:axId val="509546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9549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2000" b="1" dirty="0"/>
              <a:t>Volume</a:t>
            </a:r>
            <a:r>
              <a:rPr lang="en-IN" sz="2000" b="1" baseline="0" dirty="0"/>
              <a:t> Error at 5%</a:t>
            </a:r>
            <a:endParaRPr lang="en-IN" sz="2000" b="1" dirty="0"/>
          </a:p>
        </c:rich>
      </c:tx>
      <c:layout>
        <c:manualLayout>
          <c:xMode val="edge"/>
          <c:yMode val="edge"/>
          <c:x val="0.40802206806825997"/>
          <c:y val="2.168835288487113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Positive Error</c:v>
                </c:pt>
              </c:strCache>
            </c:strRef>
          </c:tx>
          <c:spPr>
            <a:solidFill>
              <a:schemeClr val="accent1"/>
            </a:solidFill>
            <a:ln>
              <a:noFill/>
            </a:ln>
            <a:effectLst/>
          </c:spPr>
          <c:invertIfNegative val="0"/>
          <c:cat>
            <c:strRef>
              <c:f>Sheet1!$A$2:$A$4</c:f>
              <c:strCache>
                <c:ptCount val="3"/>
                <c:pt idx="0">
                  <c:v>DMRW</c:v>
                </c:pt>
                <c:pt idx="1">
                  <c:v>IDMA</c:v>
                </c:pt>
                <c:pt idx="2">
                  <c:v>REMIA</c:v>
                </c:pt>
              </c:strCache>
            </c:strRef>
          </c:cat>
          <c:val>
            <c:numRef>
              <c:f>Sheet1!$B$2:$B$4</c:f>
              <c:numCache>
                <c:formatCode>General</c:formatCode>
                <c:ptCount val="3"/>
                <c:pt idx="0">
                  <c:v>511.04761904761898</c:v>
                </c:pt>
                <c:pt idx="1">
                  <c:v>511.142857142857</c:v>
                </c:pt>
                <c:pt idx="2">
                  <c:v>511.052631578947</c:v>
                </c:pt>
              </c:numCache>
            </c:numRef>
          </c:val>
          <c:extLst>
            <c:ext xmlns:c16="http://schemas.microsoft.com/office/drawing/2014/chart" uri="{C3380CC4-5D6E-409C-BE32-E72D297353CC}">
              <c16:uniqueId val="{00000000-DF1C-4ACE-84D9-310DD3714BCF}"/>
            </c:ext>
          </c:extLst>
        </c:ser>
        <c:ser>
          <c:idx val="1"/>
          <c:order val="1"/>
          <c:tx>
            <c:strRef>
              <c:f>Sheet1!$C$1</c:f>
              <c:strCache>
                <c:ptCount val="1"/>
                <c:pt idx="0">
                  <c:v>Negative Error</c:v>
                </c:pt>
              </c:strCache>
            </c:strRef>
          </c:tx>
          <c:spPr>
            <a:solidFill>
              <a:schemeClr val="accent2"/>
            </a:solidFill>
            <a:ln>
              <a:noFill/>
            </a:ln>
            <a:effectLst/>
          </c:spPr>
          <c:invertIfNegative val="0"/>
          <c:cat>
            <c:strRef>
              <c:f>Sheet1!$A$2:$A$4</c:f>
              <c:strCache>
                <c:ptCount val="3"/>
                <c:pt idx="0">
                  <c:v>DMRW</c:v>
                </c:pt>
                <c:pt idx="1">
                  <c:v>IDMA</c:v>
                </c:pt>
                <c:pt idx="2">
                  <c:v>REMIA</c:v>
                </c:pt>
              </c:strCache>
            </c:strRef>
          </c:cat>
          <c:val>
            <c:numRef>
              <c:f>Sheet1!$C$2:$C$4</c:f>
              <c:numCache>
                <c:formatCode>General</c:formatCode>
                <c:ptCount val="3"/>
                <c:pt idx="0">
                  <c:v>510.94736842105198</c:v>
                </c:pt>
                <c:pt idx="1">
                  <c:v>510.84210526315701</c:v>
                </c:pt>
                <c:pt idx="2">
                  <c:v>510.95238095238</c:v>
                </c:pt>
              </c:numCache>
            </c:numRef>
          </c:val>
          <c:extLst>
            <c:ext xmlns:c16="http://schemas.microsoft.com/office/drawing/2014/chart" uri="{C3380CC4-5D6E-409C-BE32-E72D297353CC}">
              <c16:uniqueId val="{00000001-DF1C-4ACE-84D9-310DD3714BCF}"/>
            </c:ext>
          </c:extLst>
        </c:ser>
        <c:dLbls>
          <c:showLegendKey val="0"/>
          <c:showVal val="0"/>
          <c:showCatName val="0"/>
          <c:showSerName val="0"/>
          <c:showPercent val="0"/>
          <c:showBubbleSize val="0"/>
        </c:dLbls>
        <c:gapWidth val="219"/>
        <c:overlap val="-27"/>
        <c:axId val="509551000"/>
        <c:axId val="509545752"/>
      </c:barChart>
      <c:catAx>
        <c:axId val="509551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9545752"/>
        <c:crosses val="autoZero"/>
        <c:auto val="1"/>
        <c:lblAlgn val="ctr"/>
        <c:lblOffset val="100"/>
        <c:noMultiLvlLbl val="0"/>
      </c:catAx>
      <c:valAx>
        <c:axId val="509545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9551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2000" dirty="0"/>
              <a:t>Volume</a:t>
            </a:r>
            <a:r>
              <a:rPr lang="en-IN" sz="2000" baseline="0" dirty="0"/>
              <a:t> Error at 10%</a:t>
            </a:r>
            <a:endParaRPr lang="en-IN"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Positive Error</c:v>
                </c:pt>
              </c:strCache>
            </c:strRef>
          </c:tx>
          <c:spPr>
            <a:solidFill>
              <a:schemeClr val="accent1"/>
            </a:solidFill>
            <a:ln>
              <a:noFill/>
            </a:ln>
            <a:effectLst/>
          </c:spPr>
          <c:invertIfNegative val="0"/>
          <c:cat>
            <c:strRef>
              <c:f>Sheet1!$A$2:$A$4</c:f>
              <c:strCache>
                <c:ptCount val="3"/>
                <c:pt idx="0">
                  <c:v>DMRW</c:v>
                </c:pt>
                <c:pt idx="1">
                  <c:v>IDMA</c:v>
                </c:pt>
                <c:pt idx="2">
                  <c:v>REMIA</c:v>
                </c:pt>
              </c:strCache>
            </c:strRef>
          </c:cat>
          <c:val>
            <c:numRef>
              <c:f>Sheet1!$B$2:$B$4</c:f>
              <c:numCache>
                <c:formatCode>General</c:formatCode>
                <c:ptCount val="3"/>
                <c:pt idx="0">
                  <c:v>511.04761904761898</c:v>
                </c:pt>
                <c:pt idx="1">
                  <c:v>511.142857142857</c:v>
                </c:pt>
                <c:pt idx="2">
                  <c:v>511.052631578947</c:v>
                </c:pt>
              </c:numCache>
            </c:numRef>
          </c:val>
          <c:extLst>
            <c:ext xmlns:c16="http://schemas.microsoft.com/office/drawing/2014/chart" uri="{C3380CC4-5D6E-409C-BE32-E72D297353CC}">
              <c16:uniqueId val="{00000000-0A5E-4F29-889C-FF8E013D97D3}"/>
            </c:ext>
          </c:extLst>
        </c:ser>
        <c:ser>
          <c:idx val="1"/>
          <c:order val="1"/>
          <c:tx>
            <c:strRef>
              <c:f>Sheet1!$C$1</c:f>
              <c:strCache>
                <c:ptCount val="1"/>
                <c:pt idx="0">
                  <c:v>Negative Error</c:v>
                </c:pt>
              </c:strCache>
            </c:strRef>
          </c:tx>
          <c:spPr>
            <a:solidFill>
              <a:schemeClr val="accent2"/>
            </a:solidFill>
            <a:ln>
              <a:noFill/>
            </a:ln>
            <a:effectLst/>
          </c:spPr>
          <c:invertIfNegative val="0"/>
          <c:cat>
            <c:strRef>
              <c:f>Sheet1!$A$2:$A$4</c:f>
              <c:strCache>
                <c:ptCount val="3"/>
                <c:pt idx="0">
                  <c:v>DMRW</c:v>
                </c:pt>
                <c:pt idx="1">
                  <c:v>IDMA</c:v>
                </c:pt>
                <c:pt idx="2">
                  <c:v>REMIA</c:v>
                </c:pt>
              </c:strCache>
            </c:strRef>
          </c:cat>
          <c:val>
            <c:numRef>
              <c:f>Sheet1!$C$2:$C$4</c:f>
              <c:numCache>
                <c:formatCode>General</c:formatCode>
                <c:ptCount val="3"/>
                <c:pt idx="0">
                  <c:v>510.94736842105198</c:v>
                </c:pt>
                <c:pt idx="1">
                  <c:v>510.84210526315701</c:v>
                </c:pt>
                <c:pt idx="2">
                  <c:v>510.95238095238</c:v>
                </c:pt>
              </c:numCache>
            </c:numRef>
          </c:val>
          <c:extLst>
            <c:ext xmlns:c16="http://schemas.microsoft.com/office/drawing/2014/chart" uri="{C3380CC4-5D6E-409C-BE32-E72D297353CC}">
              <c16:uniqueId val="{00000001-0A5E-4F29-889C-FF8E013D97D3}"/>
            </c:ext>
          </c:extLst>
        </c:ser>
        <c:dLbls>
          <c:showLegendKey val="0"/>
          <c:showVal val="0"/>
          <c:showCatName val="0"/>
          <c:showSerName val="0"/>
          <c:showPercent val="0"/>
          <c:showBubbleSize val="0"/>
        </c:dLbls>
        <c:gapWidth val="219"/>
        <c:overlap val="-27"/>
        <c:axId val="334405512"/>
        <c:axId val="334412400"/>
      </c:barChart>
      <c:catAx>
        <c:axId val="334405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412400"/>
        <c:crosses val="autoZero"/>
        <c:auto val="1"/>
        <c:lblAlgn val="ctr"/>
        <c:lblOffset val="100"/>
        <c:noMultiLvlLbl val="0"/>
      </c:catAx>
      <c:valAx>
        <c:axId val="334412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40551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612D20-521A-4564-A194-AE2F495E503F}" type="datetimeFigureOut">
              <a:rPr lang="en-IN" smtClean="0"/>
              <a:t>10-05-2018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3727426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612D20-521A-4564-A194-AE2F495E503F}" type="datetimeFigureOut">
              <a:rPr lang="en-IN" smtClean="0"/>
              <a:t>10-05-2018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2241974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612D20-521A-4564-A194-AE2F495E503F}" type="datetimeFigureOut">
              <a:rPr lang="en-IN" smtClean="0"/>
              <a:t>10-05-2018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DDA27-D9E1-4A8A-A43C-A6925A8A343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19145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612D20-521A-4564-A194-AE2F495E503F}" type="datetimeFigureOut">
              <a:rPr lang="en-IN" smtClean="0"/>
              <a:t>10-05-2018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436053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612D20-521A-4564-A194-AE2F495E503F}" type="datetimeFigureOut">
              <a:rPr lang="en-IN" smtClean="0"/>
              <a:t>10-05-2018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DDA27-D9E1-4A8A-A43C-A6925A8A343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34584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612D20-521A-4564-A194-AE2F495E503F}" type="datetimeFigureOut">
              <a:rPr lang="en-IN" smtClean="0"/>
              <a:t>10-05-2018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183360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612D20-521A-4564-A194-AE2F495E503F}" type="datetimeFigureOut">
              <a:rPr lang="en-IN" smtClean="0"/>
              <a:t>10-05-2018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3929516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612D20-521A-4564-A194-AE2F495E503F}" type="datetimeFigureOut">
              <a:rPr lang="en-IN" smtClean="0"/>
              <a:t>10-05-2018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3452635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612D20-521A-4564-A194-AE2F495E503F}" type="datetimeFigureOut">
              <a:rPr lang="en-IN" smtClean="0"/>
              <a:t>10-05-2018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666851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612D20-521A-4564-A194-AE2F495E503F}" type="datetimeFigureOut">
              <a:rPr lang="en-IN" smtClean="0"/>
              <a:t>10-05-2018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1535908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612D20-521A-4564-A194-AE2F495E503F}" type="datetimeFigureOut">
              <a:rPr lang="en-IN" smtClean="0"/>
              <a:t>10-05-2018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1083109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612D20-521A-4564-A194-AE2F495E503F}" type="datetimeFigureOut">
              <a:rPr lang="en-IN" smtClean="0"/>
              <a:t>10-05-2018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279118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612D20-521A-4564-A194-AE2F495E503F}" type="datetimeFigureOut">
              <a:rPr lang="en-IN" smtClean="0"/>
              <a:t>10-05-2018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1026457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612D20-521A-4564-A194-AE2F495E503F}" type="datetimeFigureOut">
              <a:rPr lang="en-IN" smtClean="0"/>
              <a:t>10-05-2018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2604911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612D20-521A-4564-A194-AE2F495E503F}" type="datetimeFigureOut">
              <a:rPr lang="en-IN" smtClean="0"/>
              <a:t>10-05-2018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2535607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7612D20-521A-4564-A194-AE2F495E503F}" type="datetimeFigureOut">
              <a:rPr lang="en-IN" smtClean="0"/>
              <a:t>10-05-2018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8DDA27-D9E1-4A8A-A43C-A6925A8A343F}" type="slidenum">
              <a:rPr lang="en-IN" smtClean="0"/>
              <a:t>‹#›</a:t>
            </a:fld>
            <a:endParaRPr lang="en-IN"/>
          </a:p>
        </p:txBody>
      </p:sp>
    </p:spTree>
    <p:extLst>
      <p:ext uri="{BB962C8B-B14F-4D97-AF65-F5344CB8AC3E}">
        <p14:creationId xmlns:p14="http://schemas.microsoft.com/office/powerpoint/2010/main" val="76739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612D20-521A-4564-A194-AE2F495E503F}" type="datetimeFigureOut">
              <a:rPr lang="en-IN" smtClean="0"/>
              <a:t>10-05-2018</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28DDA27-D9E1-4A8A-A43C-A6925A8A343F}" type="slidenum">
              <a:rPr lang="en-IN" smtClean="0"/>
              <a:t>‹#›</a:t>
            </a:fld>
            <a:endParaRPr lang="en-IN"/>
          </a:p>
        </p:txBody>
      </p:sp>
    </p:spTree>
    <p:extLst>
      <p:ext uri="{BB962C8B-B14F-4D97-AF65-F5344CB8AC3E}">
        <p14:creationId xmlns:p14="http://schemas.microsoft.com/office/powerpoint/2010/main" val="339448167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ites.google.com/view/projectcs-794-idma/home" TargetMode="External"/><Relationship Id="rId2" Type="http://schemas.openxmlformats.org/officeDocument/2006/relationships/hyperlink" Target="https://sites.google.com/view/projectcs-794-dmrw/hom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7125" y="1174631"/>
            <a:ext cx="9157063" cy="2254369"/>
          </a:xfrm>
        </p:spPr>
        <p:txBody>
          <a:bodyPr>
            <a:normAutofit fontScale="90000"/>
          </a:bodyPr>
          <a:lstStyle/>
          <a:p>
            <a:r>
              <a:rPr lang="en-US" dirty="0">
                <a:solidFill>
                  <a:schemeClr val="tx1"/>
                </a:solidFill>
              </a:rPr>
              <a:t>Investigate performance of sample dilution algorithms with unbalanced split error</a:t>
            </a:r>
            <a:br>
              <a:rPr lang="en-IN" dirty="0">
                <a:solidFill>
                  <a:schemeClr val="tx1"/>
                </a:solidFill>
              </a:rPr>
            </a:br>
            <a:endParaRPr lang="en-US" dirty="0">
              <a:solidFill>
                <a:schemeClr val="tx1"/>
              </a:solidFill>
            </a:endParaRPr>
          </a:p>
        </p:txBody>
      </p:sp>
      <p:sp>
        <p:nvSpPr>
          <p:cNvPr id="3" name="Subtitle 2"/>
          <p:cNvSpPr>
            <a:spLocks noGrp="1"/>
          </p:cNvSpPr>
          <p:nvPr>
            <p:ph type="subTitle" idx="1"/>
          </p:nvPr>
        </p:nvSpPr>
        <p:spPr>
          <a:xfrm>
            <a:off x="582305" y="3712191"/>
            <a:ext cx="10117540" cy="2988859"/>
          </a:xfrm>
        </p:spPr>
        <p:txBody>
          <a:bodyPr>
            <a:normAutofit/>
          </a:bodyPr>
          <a:lstStyle/>
          <a:p>
            <a:pPr algn="ctr"/>
            <a:r>
              <a:rPr lang="en-US" sz="2000" b="1" u="sng" dirty="0">
                <a:solidFill>
                  <a:schemeClr val="tx1"/>
                </a:solidFill>
              </a:rPr>
              <a:t>PROJECT MEMBERS:</a:t>
            </a:r>
          </a:p>
          <a:p>
            <a:pPr algn="ctr"/>
            <a:endParaRPr lang="en-US" sz="2000" dirty="0">
              <a:solidFill>
                <a:schemeClr val="tx1"/>
              </a:solidFill>
            </a:endParaRPr>
          </a:p>
          <a:p>
            <a:pPr algn="ctr"/>
            <a:r>
              <a:rPr lang="en-US" sz="2000" dirty="0">
                <a:solidFill>
                  <a:schemeClr val="tx1"/>
                </a:solidFill>
              </a:rPr>
              <a:t>       SAPTARSI SAHA(1451131)</a:t>
            </a:r>
          </a:p>
          <a:p>
            <a:pPr algn="ctr"/>
            <a:r>
              <a:rPr lang="en-US" sz="2000" dirty="0">
                <a:solidFill>
                  <a:schemeClr val="tx1"/>
                </a:solidFill>
              </a:rPr>
              <a:t>   </a:t>
            </a:r>
            <a:r>
              <a:rPr lang="en-US" sz="2000" dirty="0">
                <a:solidFill>
                  <a:schemeClr val="tx1">
                    <a:lumMod val="95000"/>
                    <a:lumOff val="5000"/>
                  </a:schemeClr>
                </a:solidFill>
              </a:rPr>
              <a:t>RAISA BASAK</a:t>
            </a:r>
            <a:r>
              <a:rPr lang="en-US" sz="2000" dirty="0">
                <a:solidFill>
                  <a:schemeClr val="tx1"/>
                </a:solidFill>
              </a:rPr>
              <a:t>(1451122)</a:t>
            </a:r>
          </a:p>
          <a:p>
            <a:pPr algn="ctr"/>
            <a:r>
              <a:rPr lang="en-US" sz="2000" dirty="0">
                <a:solidFill>
                  <a:schemeClr val="tx1"/>
                </a:solidFill>
              </a:rPr>
              <a:t>              </a:t>
            </a:r>
            <a:r>
              <a:rPr lang="en-US" sz="2000" dirty="0">
                <a:solidFill>
                  <a:schemeClr val="tx1">
                    <a:lumMod val="95000"/>
                    <a:lumOff val="5000"/>
                  </a:schemeClr>
                </a:solidFill>
              </a:rPr>
              <a:t>SUCHANA BANERJEE</a:t>
            </a:r>
            <a:r>
              <a:rPr lang="en-US" sz="2000" dirty="0">
                <a:solidFill>
                  <a:schemeClr val="tx1"/>
                </a:solidFill>
              </a:rPr>
              <a:t>(1451111)</a:t>
            </a:r>
          </a:p>
        </p:txBody>
      </p:sp>
    </p:spTree>
    <p:extLst>
      <p:ext uri="{BB962C8B-B14F-4D97-AF65-F5344CB8AC3E}">
        <p14:creationId xmlns:p14="http://schemas.microsoft.com/office/powerpoint/2010/main" val="101911737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C22B-71DD-456F-A3E3-5D8F232F8440}"/>
              </a:ext>
            </a:extLst>
          </p:cNvPr>
          <p:cNvSpPr>
            <a:spLocks noGrp="1"/>
          </p:cNvSpPr>
          <p:nvPr>
            <p:ph type="title"/>
          </p:nvPr>
        </p:nvSpPr>
        <p:spPr/>
        <p:txBody>
          <a:bodyPr/>
          <a:lstStyle/>
          <a:p>
            <a:r>
              <a:rPr lang="en-IN" dirty="0"/>
              <a:t>DMRW Deviation Plot</a:t>
            </a:r>
          </a:p>
        </p:txBody>
      </p:sp>
      <p:pic>
        <p:nvPicPr>
          <p:cNvPr id="5" name="Content Placeholder 4">
            <a:extLst>
              <a:ext uri="{FF2B5EF4-FFF2-40B4-BE49-F238E27FC236}">
                <a16:creationId xmlns:a16="http://schemas.microsoft.com/office/drawing/2014/main" id="{7A8B466F-27DF-4ED4-8A5F-3EB0C177D0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505" y="1519312"/>
            <a:ext cx="8753497" cy="4522714"/>
          </a:xfrm>
        </p:spPr>
      </p:pic>
    </p:spTree>
    <p:extLst>
      <p:ext uri="{BB962C8B-B14F-4D97-AF65-F5344CB8AC3E}">
        <p14:creationId xmlns:p14="http://schemas.microsoft.com/office/powerpoint/2010/main" val="2309461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3A131-D700-4492-9EC0-2ED2403F1274}"/>
              </a:ext>
            </a:extLst>
          </p:cNvPr>
          <p:cNvSpPr>
            <a:spLocks noGrp="1"/>
          </p:cNvSpPr>
          <p:nvPr>
            <p:ph type="title"/>
          </p:nvPr>
        </p:nvSpPr>
        <p:spPr/>
        <p:txBody>
          <a:bodyPr/>
          <a:lstStyle/>
          <a:p>
            <a:r>
              <a:rPr lang="en-IN" dirty="0"/>
              <a:t>IMPROVED DILUTION AND MIXING ALGORITHM</a:t>
            </a:r>
          </a:p>
        </p:txBody>
      </p:sp>
      <p:sp>
        <p:nvSpPr>
          <p:cNvPr id="3" name="Content Placeholder 2">
            <a:extLst>
              <a:ext uri="{FF2B5EF4-FFF2-40B4-BE49-F238E27FC236}">
                <a16:creationId xmlns:a16="http://schemas.microsoft.com/office/drawing/2014/main" id="{04123922-EBBB-479F-BA1F-B94912E46875}"/>
              </a:ext>
            </a:extLst>
          </p:cNvPr>
          <p:cNvSpPr>
            <a:spLocks noGrp="1"/>
          </p:cNvSpPr>
          <p:nvPr>
            <p:ph idx="1"/>
          </p:nvPr>
        </p:nvSpPr>
        <p:spPr/>
        <p:txBody>
          <a:bodyPr>
            <a:normAutofit lnSpcReduction="10000"/>
          </a:bodyPr>
          <a:lstStyle/>
          <a:p>
            <a:r>
              <a:rPr lang="en-GB" i="1" dirty="0"/>
              <a:t>Digital microfluidic (DMF) biochips offer a versatile platform for implementing several laboratory based biochemical protocols. These tiny chips can electrically control the dynamics of </a:t>
            </a:r>
            <a:r>
              <a:rPr lang="en-GB" i="1" dirty="0" err="1"/>
              <a:t>nanoliter</a:t>
            </a:r>
            <a:r>
              <a:rPr lang="en-GB" i="1" dirty="0"/>
              <a:t> volume of discrete droplets on an electrode array with desired actuation patterns. One important step in biochemical sample preparation is dilution, where the objective is to prepare a fluid with a desired concentration factor. On-chip dilution of a sample on a DMF biochip involves several mix-split steps, which often suffer from the inaccuracies caused by un-balanced splitting of microfluidic droplets. Volume error minimization is essential because of the limited availability of the stock solutions and costly reagents. We propose to </a:t>
            </a:r>
            <a:r>
              <a:rPr lang="en-GB" i="1" dirty="0" err="1"/>
              <a:t>analyze</a:t>
            </a:r>
            <a:r>
              <a:rPr lang="en-GB" i="1" dirty="0"/>
              <a:t> and enhance the performance of balanced (1 : 1) dilution/mixing algorithm, e.g. IDMA (Roy et al., 2011) in the presence of volumetric errors that may occur during the droplet splitting process. Our analysis exposes many interesting error </a:t>
            </a:r>
            <a:r>
              <a:rPr lang="en-GB" i="1" dirty="0" err="1"/>
              <a:t>behaviors</a:t>
            </a:r>
            <a:r>
              <a:rPr lang="en-GB" i="1" dirty="0"/>
              <a:t> and indicates possible solutions to correct them in a cyber-physical microfluidic platform.</a:t>
            </a:r>
            <a:endParaRPr lang="en-GB" dirty="0"/>
          </a:p>
          <a:p>
            <a:endParaRPr lang="en-IN" dirty="0"/>
          </a:p>
        </p:txBody>
      </p:sp>
    </p:spTree>
    <p:extLst>
      <p:ext uri="{BB962C8B-B14F-4D97-AF65-F5344CB8AC3E}">
        <p14:creationId xmlns:p14="http://schemas.microsoft.com/office/powerpoint/2010/main" val="91802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363-49B1-4A25-A67B-5A657FDB1E19}"/>
              </a:ext>
            </a:extLst>
          </p:cNvPr>
          <p:cNvSpPr>
            <a:spLocks noGrp="1"/>
          </p:cNvSpPr>
          <p:nvPr>
            <p:ph type="title"/>
          </p:nvPr>
        </p:nvSpPr>
        <p:spPr/>
        <p:txBody>
          <a:bodyPr/>
          <a:lstStyle/>
          <a:p>
            <a:r>
              <a:rPr lang="en-IN" dirty="0"/>
              <a:t>IDMA Digraphs</a:t>
            </a:r>
          </a:p>
        </p:txBody>
      </p:sp>
      <p:pic>
        <p:nvPicPr>
          <p:cNvPr id="5" name="Content Placeholder 4">
            <a:extLst>
              <a:ext uri="{FF2B5EF4-FFF2-40B4-BE49-F238E27FC236}">
                <a16:creationId xmlns:a16="http://schemas.microsoft.com/office/drawing/2014/main" id="{E4CDBC55-1CF8-4398-86F2-A2F7C7C8E6A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975" y="1514792"/>
            <a:ext cx="5798046" cy="4297045"/>
          </a:xfrm>
        </p:spPr>
      </p:pic>
      <p:pic>
        <p:nvPicPr>
          <p:cNvPr id="6" name="511">
            <a:hlinkClick r:id="" action="ppaction://media"/>
            <a:extLst>
              <a:ext uri="{FF2B5EF4-FFF2-40B4-BE49-F238E27FC236}">
                <a16:creationId xmlns:a16="http://schemas.microsoft.com/office/drawing/2014/main" id="{73D4B0BF-0D64-45CC-BBEE-27D33A713E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81822" y="1514792"/>
            <a:ext cx="6391204" cy="4297045"/>
          </a:xfrm>
          <a:prstGeom prst="rect">
            <a:avLst/>
          </a:prstGeom>
        </p:spPr>
      </p:pic>
    </p:spTree>
    <p:extLst>
      <p:ext uri="{BB962C8B-B14F-4D97-AF65-F5344CB8AC3E}">
        <p14:creationId xmlns:p14="http://schemas.microsoft.com/office/powerpoint/2010/main" val="159239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3FBF3-AAC6-4253-8F5D-372EAD73BCB1}"/>
              </a:ext>
            </a:extLst>
          </p:cNvPr>
          <p:cNvSpPr>
            <a:spLocks noGrp="1"/>
          </p:cNvSpPr>
          <p:nvPr>
            <p:ph type="title"/>
          </p:nvPr>
        </p:nvSpPr>
        <p:spPr/>
        <p:txBody>
          <a:bodyPr/>
          <a:lstStyle/>
          <a:p>
            <a:r>
              <a:rPr lang="en-IN" dirty="0"/>
              <a:t>IDMA Readings</a:t>
            </a:r>
          </a:p>
        </p:txBody>
      </p:sp>
      <p:pic>
        <p:nvPicPr>
          <p:cNvPr id="5" name="Content Placeholder 4">
            <a:extLst>
              <a:ext uri="{FF2B5EF4-FFF2-40B4-BE49-F238E27FC236}">
                <a16:creationId xmlns:a16="http://schemas.microsoft.com/office/drawing/2014/main" id="{E7352D7B-1DF7-46D7-8D28-DBB70569E1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326098"/>
            <a:ext cx="8634258" cy="4793348"/>
          </a:xfrm>
        </p:spPr>
      </p:pic>
    </p:spTree>
    <p:extLst>
      <p:ext uri="{BB962C8B-B14F-4D97-AF65-F5344CB8AC3E}">
        <p14:creationId xmlns:p14="http://schemas.microsoft.com/office/powerpoint/2010/main" val="2710889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BDB4-A2C3-4B29-A41C-1636932BF20A}"/>
              </a:ext>
            </a:extLst>
          </p:cNvPr>
          <p:cNvSpPr>
            <a:spLocks noGrp="1"/>
          </p:cNvSpPr>
          <p:nvPr>
            <p:ph type="title"/>
          </p:nvPr>
        </p:nvSpPr>
        <p:spPr/>
        <p:txBody>
          <a:bodyPr/>
          <a:lstStyle/>
          <a:p>
            <a:r>
              <a:rPr lang="en-IN" dirty="0"/>
              <a:t>IDMA Deviation Plot</a:t>
            </a:r>
          </a:p>
        </p:txBody>
      </p:sp>
      <p:pic>
        <p:nvPicPr>
          <p:cNvPr id="5" name="Content Placeholder 4">
            <a:extLst>
              <a:ext uri="{FF2B5EF4-FFF2-40B4-BE49-F238E27FC236}">
                <a16:creationId xmlns:a16="http://schemas.microsoft.com/office/drawing/2014/main" id="{EEDBDF88-F1EC-4032-B160-04F83D19F9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261" y="1486535"/>
            <a:ext cx="7978813" cy="4761865"/>
          </a:xfrm>
        </p:spPr>
      </p:pic>
    </p:spTree>
    <p:extLst>
      <p:ext uri="{BB962C8B-B14F-4D97-AF65-F5344CB8AC3E}">
        <p14:creationId xmlns:p14="http://schemas.microsoft.com/office/powerpoint/2010/main" val="3468176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55BE-5B19-405D-807E-2B81EA90F587}"/>
              </a:ext>
            </a:extLst>
          </p:cNvPr>
          <p:cNvSpPr>
            <a:spLocks noGrp="1"/>
          </p:cNvSpPr>
          <p:nvPr>
            <p:ph type="title"/>
          </p:nvPr>
        </p:nvSpPr>
        <p:spPr/>
        <p:txBody>
          <a:bodyPr/>
          <a:lstStyle/>
          <a:p>
            <a:r>
              <a:rPr lang="en-IN" dirty="0"/>
              <a:t>IDMA Readings</a:t>
            </a:r>
          </a:p>
        </p:txBody>
      </p:sp>
      <p:pic>
        <p:nvPicPr>
          <p:cNvPr id="5" name="Content Placeholder 4">
            <a:extLst>
              <a:ext uri="{FF2B5EF4-FFF2-40B4-BE49-F238E27FC236}">
                <a16:creationId xmlns:a16="http://schemas.microsoft.com/office/drawing/2014/main" id="{54256F2B-F3E2-4122-A6CE-DD675024F9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420837"/>
            <a:ext cx="9033372" cy="4586068"/>
          </a:xfrm>
        </p:spPr>
      </p:pic>
    </p:spTree>
    <p:extLst>
      <p:ext uri="{BB962C8B-B14F-4D97-AF65-F5344CB8AC3E}">
        <p14:creationId xmlns:p14="http://schemas.microsoft.com/office/powerpoint/2010/main" val="571728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E3E5-89B2-4FB6-88C5-58A95826DFCC}"/>
              </a:ext>
            </a:extLst>
          </p:cNvPr>
          <p:cNvSpPr>
            <a:spLocks noGrp="1"/>
          </p:cNvSpPr>
          <p:nvPr>
            <p:ph type="title"/>
          </p:nvPr>
        </p:nvSpPr>
        <p:spPr/>
        <p:txBody>
          <a:bodyPr/>
          <a:lstStyle/>
          <a:p>
            <a:r>
              <a:rPr lang="en-IN" dirty="0"/>
              <a:t>REMIA</a:t>
            </a:r>
          </a:p>
        </p:txBody>
      </p:sp>
      <p:sp>
        <p:nvSpPr>
          <p:cNvPr id="3" name="Content Placeholder 2">
            <a:extLst>
              <a:ext uri="{FF2B5EF4-FFF2-40B4-BE49-F238E27FC236}">
                <a16:creationId xmlns:a16="http://schemas.microsoft.com/office/drawing/2014/main" id="{B05E6C95-9693-4722-A0D9-1EC4EA1ED072}"/>
              </a:ext>
            </a:extLst>
          </p:cNvPr>
          <p:cNvSpPr>
            <a:spLocks noGrp="1"/>
          </p:cNvSpPr>
          <p:nvPr>
            <p:ph idx="1"/>
          </p:nvPr>
        </p:nvSpPr>
        <p:spPr/>
        <p:txBody>
          <a:bodyPr>
            <a:normAutofit lnSpcReduction="10000"/>
          </a:bodyPr>
          <a:lstStyle/>
          <a:p>
            <a:r>
              <a:rPr lang="en-GB" dirty="0"/>
              <a:t>Sample preparation is an indispensable process to biochemical reactions. Original reactants are usually diluted to the solutions with desirable concentrations. Since the reactants, like infant’s blood, DNA evidence collected from a crime scene, or costly reagents, are extremely valuable, the usage of reactant must be minimized in the sample preparation process. In this paper, we propose the first reactant minimization approach, REMIA, during sample preparation on digital microfluidic biochips (DMFBs). Given a target concentration, REMIA constructs a skewed mixing tree to guide the sample preparation process for reactant minimization. Experimental results demonstrate that REMIA can save about 31%~52% of reactant usage on average compared with three existing sample preparation methods. Besides, REMIA can be extended to tackle the sample preparation problem with multiple target concentrations, and the extended version also successfully decreases the reactant usage further.</a:t>
            </a:r>
            <a:endParaRPr lang="en-IN" dirty="0"/>
          </a:p>
        </p:txBody>
      </p:sp>
    </p:spTree>
    <p:extLst>
      <p:ext uri="{BB962C8B-B14F-4D97-AF65-F5344CB8AC3E}">
        <p14:creationId xmlns:p14="http://schemas.microsoft.com/office/powerpoint/2010/main" val="4224198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AA466-C696-4AF4-898B-E94292DD9E53}"/>
              </a:ext>
            </a:extLst>
          </p:cNvPr>
          <p:cNvSpPr>
            <a:spLocks noGrp="1"/>
          </p:cNvSpPr>
          <p:nvPr>
            <p:ph type="title"/>
          </p:nvPr>
        </p:nvSpPr>
        <p:spPr/>
        <p:txBody>
          <a:bodyPr/>
          <a:lstStyle/>
          <a:p>
            <a:r>
              <a:rPr lang="en-IN" dirty="0" err="1"/>
              <a:t>Remia</a:t>
            </a:r>
            <a:r>
              <a:rPr lang="en-IN" dirty="0"/>
              <a:t> Working:</a:t>
            </a:r>
          </a:p>
        </p:txBody>
      </p:sp>
      <p:pic>
        <p:nvPicPr>
          <p:cNvPr id="8" name="Content Placeholder 7">
            <a:extLst>
              <a:ext uri="{FF2B5EF4-FFF2-40B4-BE49-F238E27FC236}">
                <a16:creationId xmlns:a16="http://schemas.microsoft.com/office/drawing/2014/main" id="{156FB658-6F2D-41C5-BEA3-9F9B679D7AF7}"/>
              </a:ext>
            </a:extLst>
          </p:cNvPr>
          <p:cNvPicPr>
            <a:picLocks noGrp="1"/>
          </p:cNvPicPr>
          <p:nvPr>
            <p:ph idx="1"/>
          </p:nvPr>
        </p:nvPicPr>
        <p:blipFill>
          <a:blip r:embed="rId2"/>
          <a:stretch>
            <a:fillRect/>
          </a:stretch>
        </p:blipFill>
        <p:spPr>
          <a:xfrm>
            <a:off x="798024" y="1778139"/>
            <a:ext cx="8596312" cy="3773793"/>
          </a:xfrm>
          <a:prstGeom prst="rect">
            <a:avLst/>
          </a:prstGeom>
        </p:spPr>
      </p:pic>
    </p:spTree>
    <p:extLst>
      <p:ext uri="{BB962C8B-B14F-4D97-AF65-F5344CB8AC3E}">
        <p14:creationId xmlns:p14="http://schemas.microsoft.com/office/powerpoint/2010/main" val="1381864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B953-33B9-466F-AA89-2DC78415A2F6}"/>
              </a:ext>
            </a:extLst>
          </p:cNvPr>
          <p:cNvSpPr>
            <a:spLocks noGrp="1"/>
          </p:cNvSpPr>
          <p:nvPr>
            <p:ph type="title"/>
          </p:nvPr>
        </p:nvSpPr>
        <p:spPr>
          <a:xfrm>
            <a:off x="677334" y="609600"/>
            <a:ext cx="8596668" cy="881575"/>
          </a:xfrm>
        </p:spPr>
        <p:txBody>
          <a:bodyPr/>
          <a:lstStyle/>
          <a:p>
            <a:r>
              <a:rPr lang="en-IN" dirty="0"/>
              <a:t>DMRW vs IDMA vs REMIA</a:t>
            </a:r>
          </a:p>
        </p:txBody>
      </p:sp>
      <p:graphicFrame>
        <p:nvGraphicFramePr>
          <p:cNvPr id="4" name="Content Placeholder 3">
            <a:extLst>
              <a:ext uri="{FF2B5EF4-FFF2-40B4-BE49-F238E27FC236}">
                <a16:creationId xmlns:a16="http://schemas.microsoft.com/office/drawing/2014/main" id="{17F6E33E-1B53-47DC-8FF0-A422514BF142}"/>
              </a:ext>
            </a:extLst>
          </p:cNvPr>
          <p:cNvGraphicFramePr>
            <a:graphicFrameLocks noGrp="1"/>
          </p:cNvGraphicFramePr>
          <p:nvPr>
            <p:ph idx="1"/>
            <p:extLst>
              <p:ext uri="{D42A27DB-BD31-4B8C-83A1-F6EECF244321}">
                <p14:modId xmlns:p14="http://schemas.microsoft.com/office/powerpoint/2010/main" val="2616272893"/>
              </p:ext>
            </p:extLst>
          </p:nvPr>
        </p:nvGraphicFramePr>
        <p:xfrm>
          <a:off x="677863" y="1322364"/>
          <a:ext cx="8596312" cy="47196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77375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952B91-B101-41D2-92FD-4E196528F25C}"/>
              </a:ext>
            </a:extLst>
          </p:cNvPr>
          <p:cNvSpPr>
            <a:spLocks noGrp="1"/>
          </p:cNvSpPr>
          <p:nvPr>
            <p:ph type="title"/>
          </p:nvPr>
        </p:nvSpPr>
        <p:spPr/>
        <p:txBody>
          <a:bodyPr/>
          <a:lstStyle/>
          <a:p>
            <a:r>
              <a:rPr lang="en-IN" dirty="0"/>
              <a:t>DMRW vs IDMA vs REMIA</a:t>
            </a:r>
          </a:p>
        </p:txBody>
      </p:sp>
      <p:graphicFrame>
        <p:nvGraphicFramePr>
          <p:cNvPr id="7" name="Content Placeholder 6">
            <a:extLst>
              <a:ext uri="{FF2B5EF4-FFF2-40B4-BE49-F238E27FC236}">
                <a16:creationId xmlns:a16="http://schemas.microsoft.com/office/drawing/2014/main" id="{D4471125-754F-4F91-A434-6DDB6DC8564C}"/>
              </a:ext>
            </a:extLst>
          </p:cNvPr>
          <p:cNvGraphicFramePr>
            <a:graphicFrameLocks noGrp="1"/>
          </p:cNvGraphicFramePr>
          <p:nvPr>
            <p:ph idx="1"/>
            <p:extLst>
              <p:ext uri="{D42A27DB-BD31-4B8C-83A1-F6EECF244321}">
                <p14:modId xmlns:p14="http://schemas.microsoft.com/office/powerpoint/2010/main" val="1941613431"/>
              </p:ext>
            </p:extLst>
          </p:nvPr>
        </p:nvGraphicFramePr>
        <p:xfrm>
          <a:off x="677863" y="1364566"/>
          <a:ext cx="8596312" cy="46845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120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PROJECT GOAL</a:t>
            </a:r>
          </a:p>
        </p:txBody>
      </p:sp>
      <p:sp>
        <p:nvSpPr>
          <p:cNvPr id="3" name="Content Placeholder 2"/>
          <p:cNvSpPr>
            <a:spLocks noGrp="1"/>
          </p:cNvSpPr>
          <p:nvPr>
            <p:ph idx="1"/>
          </p:nvPr>
        </p:nvSpPr>
        <p:spPr>
          <a:ln>
            <a:solidFill>
              <a:schemeClr val="accent1">
                <a:lumMod val="75000"/>
              </a:schemeClr>
            </a:solidFill>
          </a:ln>
        </p:spPr>
        <p:txBody>
          <a:bodyPr>
            <a:normAutofit/>
          </a:bodyPr>
          <a:lstStyle/>
          <a:p>
            <a:r>
              <a:rPr lang="en-US" sz="2000" dirty="0">
                <a:solidFill>
                  <a:schemeClr val="tx1"/>
                </a:solidFill>
              </a:rPr>
              <a:t>To formulate the best possible algorithm to reduce the number of steps required to achieve the desired concentration of the solution.</a:t>
            </a:r>
          </a:p>
          <a:p>
            <a:r>
              <a:rPr lang="en-US" sz="2000" dirty="0">
                <a:solidFill>
                  <a:schemeClr val="tx1"/>
                </a:solidFill>
              </a:rPr>
              <a:t>To reduce the waste generated during the process.</a:t>
            </a:r>
          </a:p>
          <a:p>
            <a:r>
              <a:rPr lang="en-US" sz="2000" dirty="0">
                <a:solidFill>
                  <a:schemeClr val="tx1"/>
                </a:solidFill>
              </a:rPr>
              <a:t>To reuse the waste if possible at each step and check if the desired solution is achievable or to the  nearest value  at least.</a:t>
            </a:r>
          </a:p>
          <a:p>
            <a:r>
              <a:rPr lang="en-US" sz="2000" dirty="0">
                <a:solidFill>
                  <a:schemeClr val="tx1"/>
                </a:solidFill>
              </a:rPr>
              <a:t>To introduce positive and negative error at a given step in the DMRW AND IDMA Algorithm and check whether the deviation is critical or not.</a:t>
            </a:r>
          </a:p>
          <a:p>
            <a:r>
              <a:rPr lang="en-US" sz="2000" dirty="0">
                <a:solidFill>
                  <a:schemeClr val="tx1"/>
                </a:solidFill>
              </a:rPr>
              <a:t>To implement the </a:t>
            </a:r>
            <a:r>
              <a:rPr lang="en-US" sz="2000" dirty="0">
                <a:solidFill>
                  <a:srgbClr val="FF0000"/>
                </a:solidFill>
              </a:rPr>
              <a:t>DMRW IDMA REMIA algorithm </a:t>
            </a:r>
            <a:r>
              <a:rPr lang="en-US" sz="2000" dirty="0">
                <a:solidFill>
                  <a:schemeClr val="tx1"/>
                </a:solidFill>
              </a:rPr>
              <a:t>for 2</a:t>
            </a:r>
            <a:r>
              <a:rPr lang="en-US" sz="2000" baseline="30000" dirty="0">
                <a:solidFill>
                  <a:schemeClr val="tx1"/>
                </a:solidFill>
              </a:rPr>
              <a:t>n</a:t>
            </a:r>
            <a:r>
              <a:rPr lang="en-US" sz="2000" dirty="0">
                <a:solidFill>
                  <a:schemeClr val="tx1"/>
                </a:solidFill>
              </a:rPr>
              <a:t> bits with error.</a:t>
            </a:r>
            <a:endParaRPr lang="en-US" sz="2000" dirty="0">
              <a:solidFill>
                <a:srgbClr val="FF0000"/>
              </a:solidFill>
            </a:endParaRPr>
          </a:p>
        </p:txBody>
      </p:sp>
    </p:spTree>
    <p:extLst>
      <p:ext uri="{BB962C8B-B14F-4D97-AF65-F5344CB8AC3E}">
        <p14:creationId xmlns:p14="http://schemas.microsoft.com/office/powerpoint/2010/main" val="148891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F4F07F-D1C4-4AC6-9C37-CFBB01EA5A51}"/>
              </a:ext>
            </a:extLst>
          </p:cNvPr>
          <p:cNvSpPr>
            <a:spLocks noGrp="1"/>
          </p:cNvSpPr>
          <p:nvPr>
            <p:ph type="title"/>
          </p:nvPr>
        </p:nvSpPr>
        <p:spPr/>
        <p:txBody>
          <a:bodyPr/>
          <a:lstStyle/>
          <a:p>
            <a:r>
              <a:rPr lang="en-IN" dirty="0"/>
              <a:t>DMRW vs IDMA vs REMIA</a:t>
            </a:r>
          </a:p>
        </p:txBody>
      </p:sp>
      <p:graphicFrame>
        <p:nvGraphicFramePr>
          <p:cNvPr id="5" name="Content Placeholder 4">
            <a:extLst>
              <a:ext uri="{FF2B5EF4-FFF2-40B4-BE49-F238E27FC236}">
                <a16:creationId xmlns:a16="http://schemas.microsoft.com/office/drawing/2014/main" id="{3B4890F5-97E4-48C7-B211-B2D18C21D65F}"/>
              </a:ext>
            </a:extLst>
          </p:cNvPr>
          <p:cNvGraphicFramePr>
            <a:graphicFrameLocks noGrp="1"/>
          </p:cNvGraphicFramePr>
          <p:nvPr>
            <p:ph idx="1"/>
            <p:extLst>
              <p:ext uri="{D42A27DB-BD31-4B8C-83A1-F6EECF244321}">
                <p14:modId xmlns:p14="http://schemas.microsoft.com/office/powerpoint/2010/main" val="1416336089"/>
              </p:ext>
            </p:extLst>
          </p:nvPr>
        </p:nvGraphicFramePr>
        <p:xfrm>
          <a:off x="677863" y="1280160"/>
          <a:ext cx="8596312" cy="51065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8709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9D3D4D-0BA0-4984-9B50-875DA6D939C5}"/>
              </a:ext>
            </a:extLst>
          </p:cNvPr>
          <p:cNvSpPr>
            <a:spLocks noGrp="1"/>
          </p:cNvSpPr>
          <p:nvPr>
            <p:ph idx="1"/>
          </p:nvPr>
        </p:nvSpPr>
        <p:spPr>
          <a:xfrm>
            <a:off x="677334" y="1038448"/>
            <a:ext cx="8596668" cy="4419818"/>
          </a:xfrm>
        </p:spPr>
        <p:txBody>
          <a:bodyPr>
            <a:noAutofit/>
          </a:bodyPr>
          <a:lstStyle/>
          <a:p>
            <a:r>
              <a:rPr lang="en-GB" dirty="0"/>
              <a:t>Sample preparation is an essential process to biochemical reactions. Several previous works (DMRW, IDMA) have been proposed for waste minimization. However, in our opinion, a reactant (either sample or expensive reagent) can be extremely valuable, and thus its usage should be minimized in the dilution process. We have presented reactant minimization, REMIA, for DMFBs. In our work we have carried out extensive analysis and investigation on how to apply unbalanced mix-split errors (also known as volume error) to (1:1) sample dilution steps in the reaction path on a DMFB. We have utilised the well known sample dilution algorithms like BS, DMRW, IDMA and REMIA. We have checked how the volume errors are affecting the generation of droplets at the final state when the dilution reached the desired target concentration. We aim to check if the final target CF value is beyond the acceptable limit. If true, then the measures taken to produce targets within the acceptable range. We also performed experiments to observe behaviours of a particular target CF and its complement. This analysis led us to ascertain that ubiquitous volumetric errors can be handled dynamically running sample dilution procedures. In our future work, we tend to move forward with volume error control scheme to find out if these pervasive errors can be optimized like other parameters (waste, sample, buffer, steps, intermediate storage).</a:t>
            </a:r>
            <a:br>
              <a:rPr lang="en-GB" dirty="0"/>
            </a:br>
            <a:endParaRPr lang="en-IN" dirty="0"/>
          </a:p>
        </p:txBody>
      </p:sp>
      <p:sp>
        <p:nvSpPr>
          <p:cNvPr id="4" name="Title 1">
            <a:extLst>
              <a:ext uri="{FF2B5EF4-FFF2-40B4-BE49-F238E27FC236}">
                <a16:creationId xmlns:a16="http://schemas.microsoft.com/office/drawing/2014/main" id="{C78FE300-33C4-40E5-A42F-F38BA6347BE1}"/>
              </a:ext>
            </a:extLst>
          </p:cNvPr>
          <p:cNvSpPr>
            <a:spLocks noGrp="1"/>
          </p:cNvSpPr>
          <p:nvPr>
            <p:ph type="title"/>
          </p:nvPr>
        </p:nvSpPr>
        <p:spPr>
          <a:xfrm>
            <a:off x="677334" y="167814"/>
            <a:ext cx="8596668" cy="1320800"/>
          </a:xfrm>
        </p:spPr>
        <p:txBody>
          <a:bodyPr/>
          <a:lstStyle/>
          <a:p>
            <a:r>
              <a:rPr lang="en-IN" dirty="0"/>
              <a:t>Conclusion</a:t>
            </a:r>
          </a:p>
        </p:txBody>
      </p:sp>
    </p:spTree>
    <p:extLst>
      <p:ext uri="{BB962C8B-B14F-4D97-AF65-F5344CB8AC3E}">
        <p14:creationId xmlns:p14="http://schemas.microsoft.com/office/powerpoint/2010/main" val="381517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E516-E1C9-495D-A90A-E481482ED50C}"/>
              </a:ext>
            </a:extLst>
          </p:cNvPr>
          <p:cNvSpPr>
            <a:spLocks noGrp="1"/>
          </p:cNvSpPr>
          <p:nvPr>
            <p:ph type="title"/>
          </p:nvPr>
        </p:nvSpPr>
        <p:spPr/>
        <p:txBody>
          <a:bodyPr/>
          <a:lstStyle/>
          <a:p>
            <a:r>
              <a:rPr lang="en-IN" dirty="0"/>
              <a:t>Site Links</a:t>
            </a:r>
          </a:p>
        </p:txBody>
      </p:sp>
      <p:sp>
        <p:nvSpPr>
          <p:cNvPr id="3" name="Content Placeholder 2">
            <a:extLst>
              <a:ext uri="{FF2B5EF4-FFF2-40B4-BE49-F238E27FC236}">
                <a16:creationId xmlns:a16="http://schemas.microsoft.com/office/drawing/2014/main" id="{BAA04000-6646-4D63-B3B1-5FC5DC29B662}"/>
              </a:ext>
            </a:extLst>
          </p:cNvPr>
          <p:cNvSpPr>
            <a:spLocks noGrp="1"/>
          </p:cNvSpPr>
          <p:nvPr>
            <p:ph idx="1"/>
          </p:nvPr>
        </p:nvSpPr>
        <p:spPr/>
        <p:txBody>
          <a:bodyPr/>
          <a:lstStyle/>
          <a:p>
            <a:pPr marL="0" indent="0">
              <a:buNone/>
            </a:pPr>
            <a:endParaRPr lang="en-IN" dirty="0"/>
          </a:p>
          <a:p>
            <a:pPr marL="0" indent="0">
              <a:buNone/>
            </a:pPr>
            <a:r>
              <a:rPr lang="en-IN" dirty="0">
                <a:hlinkClick r:id="rId2"/>
              </a:rPr>
              <a:t>https://sites.google.com/view/projectcs-794-dmrw/home</a:t>
            </a:r>
            <a:endParaRPr lang="en-IN" dirty="0"/>
          </a:p>
          <a:p>
            <a:pPr marL="0" indent="0">
              <a:buNone/>
            </a:pPr>
            <a:r>
              <a:rPr lang="en-IN" dirty="0">
                <a:hlinkClick r:id="rId3"/>
              </a:rPr>
              <a:t>https://sites.google.com/view/projectcs-794-idma/home</a:t>
            </a:r>
            <a:endParaRPr lang="en-IN" dirty="0"/>
          </a:p>
          <a:p>
            <a:pPr marL="0" indent="0">
              <a:buNone/>
            </a:pPr>
            <a:endParaRPr lang="en-IN" dirty="0"/>
          </a:p>
        </p:txBody>
      </p:sp>
    </p:spTree>
    <p:extLst>
      <p:ext uri="{BB962C8B-B14F-4D97-AF65-F5344CB8AC3E}">
        <p14:creationId xmlns:p14="http://schemas.microsoft.com/office/powerpoint/2010/main" val="152660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Microfluidic biochip design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65" y="2272109"/>
            <a:ext cx="8609428" cy="2747978"/>
          </a:xfrm>
          <a:prstGeom prst="rect">
            <a:avLst/>
          </a:prstGeom>
        </p:spPr>
      </p:pic>
    </p:spTree>
    <p:extLst>
      <p:ext uri="{BB962C8B-B14F-4D97-AF65-F5344CB8AC3E}">
        <p14:creationId xmlns:p14="http://schemas.microsoft.com/office/powerpoint/2010/main" val="2890084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D8F1-C5E4-419C-858A-3EF6C58C85D9}"/>
              </a:ext>
            </a:extLst>
          </p:cNvPr>
          <p:cNvSpPr>
            <a:spLocks noGrp="1"/>
          </p:cNvSpPr>
          <p:nvPr>
            <p:ph type="title"/>
          </p:nvPr>
        </p:nvSpPr>
        <p:spPr/>
        <p:txBody>
          <a:bodyPr/>
          <a:lstStyle/>
          <a:p>
            <a:r>
              <a:rPr lang="en-IN" dirty="0"/>
              <a:t>Working of a Microfluidic Biochip</a:t>
            </a:r>
          </a:p>
        </p:txBody>
      </p:sp>
      <p:sp>
        <p:nvSpPr>
          <p:cNvPr id="3" name="Content Placeholder 2">
            <a:extLst>
              <a:ext uri="{FF2B5EF4-FFF2-40B4-BE49-F238E27FC236}">
                <a16:creationId xmlns:a16="http://schemas.microsoft.com/office/drawing/2014/main" id="{AA5F4141-FFA0-4E07-A2F7-86D29D7008E0}"/>
              </a:ext>
            </a:extLst>
          </p:cNvPr>
          <p:cNvSpPr>
            <a:spLocks noGrp="1"/>
          </p:cNvSpPr>
          <p:nvPr>
            <p:ph idx="1"/>
          </p:nvPr>
        </p:nvSpPr>
        <p:spPr/>
        <p:txBody>
          <a:bodyPr/>
          <a:lstStyle/>
          <a:p>
            <a:r>
              <a:rPr lang="en-US" dirty="0"/>
              <a:t>A set up consisting of electrodes with two DMF rotary mixers is put up. This technology helps in automation method. A unit cell in the array includes a pair of electrodes that acts as two parallel plates. The bottom plate contains a patterned array of individually controlled electrodes, and the top plate is coated with a continuous ground electrode. The droplet is sandwiched between the two plates and rests on a hydrophobic surface over an electrode. The droplet is moved by applying a control voltage (above a threshold voltage) to an electrode adjacent to the droplet and, at the same time, deactivating the electrode just under the droplet. This electronic method of wettability control creates interfacial tension gradients that move the droplets to the charged electrode. By varying the patterns of control voltage activation, many fluid-handling operations, such as merging, splitting, mixing, and dispensing of droplets, can be executed.</a:t>
            </a:r>
            <a:endParaRPr lang="en-IN" dirty="0"/>
          </a:p>
          <a:p>
            <a:endParaRPr lang="en-IN" dirty="0"/>
          </a:p>
        </p:txBody>
      </p:sp>
    </p:spTree>
    <p:extLst>
      <p:ext uri="{BB962C8B-B14F-4D97-AF65-F5344CB8AC3E}">
        <p14:creationId xmlns:p14="http://schemas.microsoft.com/office/powerpoint/2010/main" val="3659225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ANALYSIS</a:t>
            </a:r>
          </a:p>
        </p:txBody>
      </p:sp>
      <p:sp>
        <p:nvSpPr>
          <p:cNvPr id="3" name="Content Placeholder 2"/>
          <p:cNvSpPr>
            <a:spLocks noGrp="1"/>
          </p:cNvSpPr>
          <p:nvPr>
            <p:ph idx="1"/>
          </p:nvPr>
        </p:nvSpPr>
        <p:spPr/>
        <p:txBody>
          <a:bodyPr/>
          <a:lstStyle/>
          <a:p>
            <a:r>
              <a:rPr lang="en-US" sz="2000" dirty="0"/>
              <a:t>Obtaining the exact solution as required by the user is not always achievable.</a:t>
            </a:r>
          </a:p>
          <a:p>
            <a:r>
              <a:rPr lang="en-US" sz="2000" dirty="0"/>
              <a:t>Error while mixing the liquids are ignored.</a:t>
            </a:r>
          </a:p>
          <a:p>
            <a:r>
              <a:rPr lang="en-US" sz="2000" dirty="0"/>
              <a:t>The waste generated can be reused and reduced but cannot be completely removed from the system.</a:t>
            </a:r>
          </a:p>
          <a:p>
            <a:r>
              <a:rPr lang="en-US" sz="2000" dirty="0"/>
              <a:t>Different algorithms can be used to achieve different result at minimal possible steps but no algorithm has been developed so far that has taken error into consideration and has re-used the waste droplets in the system .</a:t>
            </a:r>
          </a:p>
          <a:p>
            <a:endParaRPr lang="en-US" dirty="0"/>
          </a:p>
        </p:txBody>
      </p:sp>
    </p:spTree>
    <p:extLst>
      <p:ext uri="{BB962C8B-B14F-4D97-AF65-F5344CB8AC3E}">
        <p14:creationId xmlns:p14="http://schemas.microsoft.com/office/powerpoint/2010/main" val="96857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131" y="0"/>
            <a:ext cx="10515600" cy="1093551"/>
          </a:xfrm>
        </p:spPr>
        <p:txBody>
          <a:bodyPr>
            <a:noAutofit/>
          </a:bodyPr>
          <a:lstStyle/>
          <a:p>
            <a:r>
              <a:rPr lang="en-US" dirty="0"/>
              <a:t>DILUTION AND MIXING WITH REDUCED WASTAGE(DMRW)</a:t>
            </a:r>
          </a:p>
        </p:txBody>
      </p:sp>
      <p:sp>
        <p:nvSpPr>
          <p:cNvPr id="3" name="Content Placeholder 2"/>
          <p:cNvSpPr>
            <a:spLocks noGrp="1"/>
          </p:cNvSpPr>
          <p:nvPr>
            <p:ph idx="1"/>
          </p:nvPr>
        </p:nvSpPr>
        <p:spPr>
          <a:xfrm>
            <a:off x="838200" y="1202733"/>
            <a:ext cx="10515600" cy="5308411"/>
          </a:xfrm>
        </p:spPr>
        <p:txBody>
          <a:bodyPr>
            <a:noAutofit/>
          </a:bodyPr>
          <a:lstStyle/>
          <a:p>
            <a:r>
              <a:rPr lang="en-US" sz="2000" dirty="0"/>
              <a:t>It starts with the two initial CFs. At every mix/split step, the algorithm requires only two CFs, called the boundary CFs, one lower and one higher than the target Ct such that the interval between the boundary CFs is minimum.</a:t>
            </a:r>
          </a:p>
          <a:p>
            <a:r>
              <a:rPr lang="en-US" sz="2000" dirty="0"/>
              <a:t> After mixing the two boundary samples at any instant of time, it checks whether the resulting CF is less or greater than Ct.</a:t>
            </a:r>
          </a:p>
          <a:p>
            <a:r>
              <a:rPr lang="en-US" sz="2000" dirty="0"/>
              <a:t> In former case the current sample is mixed with the sample having the smallest CF greater than it and in the latter case, it is mixed with the largest CF sample smaller than it.</a:t>
            </a:r>
          </a:p>
          <a:p>
            <a:r>
              <a:rPr lang="en-US" sz="2000" dirty="0"/>
              <a:t> In this process, the resulting CF approaches further toward Ct and the process is  repeated systematically. </a:t>
            </a:r>
          </a:p>
          <a:p>
            <a:r>
              <a:rPr lang="en-US" sz="2000" dirty="0"/>
              <a:t>In the ﬁrst case, the lower boundary of CF is changed to the current CF keeping the higher boundary CF same as the previous one.</a:t>
            </a:r>
          </a:p>
          <a:p>
            <a:r>
              <a:rPr lang="en-US" sz="2000" dirty="0"/>
              <a:t> In the second case, where the current concentration is greater than Ct, the higher boundary CF is changes to the current CF keeping the lower boundary CF same as the previous one.</a:t>
            </a:r>
          </a:p>
          <a:p>
            <a:r>
              <a:rPr lang="en-US" sz="2000" dirty="0"/>
              <a:t>This mix/split process continues until the target concentration Ct reaches.</a:t>
            </a:r>
          </a:p>
        </p:txBody>
      </p:sp>
    </p:spTree>
    <p:extLst>
      <p:ext uri="{BB962C8B-B14F-4D97-AF65-F5344CB8AC3E}">
        <p14:creationId xmlns:p14="http://schemas.microsoft.com/office/powerpoint/2010/main" val="81243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B4364-D6FA-4713-B544-926133B2349A}"/>
              </a:ext>
            </a:extLst>
          </p:cNvPr>
          <p:cNvSpPr>
            <a:spLocks noGrp="1"/>
          </p:cNvSpPr>
          <p:nvPr>
            <p:ph type="title"/>
          </p:nvPr>
        </p:nvSpPr>
        <p:spPr/>
        <p:txBody>
          <a:bodyPr/>
          <a:lstStyle/>
          <a:p>
            <a:r>
              <a:rPr lang="en-IN" dirty="0"/>
              <a:t>DMRW Digraphs</a:t>
            </a:r>
          </a:p>
        </p:txBody>
      </p:sp>
      <p:pic>
        <p:nvPicPr>
          <p:cNvPr id="5" name="Content Placeholder 4">
            <a:extLst>
              <a:ext uri="{FF2B5EF4-FFF2-40B4-BE49-F238E27FC236}">
                <a16:creationId xmlns:a16="http://schemas.microsoft.com/office/drawing/2014/main" id="{FFEB5A1C-324A-4015-965C-ED9D9EB74AC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3502" y="1392430"/>
            <a:ext cx="5688999" cy="4200795"/>
          </a:xfrm>
        </p:spPr>
      </p:pic>
      <p:pic>
        <p:nvPicPr>
          <p:cNvPr id="8" name="511 DMRW">
            <a:hlinkClick r:id="" action="ppaction://media"/>
            <a:extLst>
              <a:ext uri="{FF2B5EF4-FFF2-40B4-BE49-F238E27FC236}">
                <a16:creationId xmlns:a16="http://schemas.microsoft.com/office/drawing/2014/main" id="{AF1F54F2-9038-48B1-B166-A532720C9C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1392430"/>
            <a:ext cx="6096000" cy="4369337"/>
          </a:xfrm>
          <a:prstGeom prst="rect">
            <a:avLst/>
          </a:prstGeom>
        </p:spPr>
      </p:pic>
    </p:spTree>
    <p:extLst>
      <p:ext uri="{BB962C8B-B14F-4D97-AF65-F5344CB8AC3E}">
        <p14:creationId xmlns:p14="http://schemas.microsoft.com/office/powerpoint/2010/main" val="266223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2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08BFA-6850-425A-B937-6AEA4882E45A}"/>
              </a:ext>
            </a:extLst>
          </p:cNvPr>
          <p:cNvSpPr>
            <a:spLocks noGrp="1"/>
          </p:cNvSpPr>
          <p:nvPr>
            <p:ph type="title"/>
          </p:nvPr>
        </p:nvSpPr>
        <p:spPr>
          <a:xfrm>
            <a:off x="1023724" y="155575"/>
            <a:ext cx="8596668" cy="1320800"/>
          </a:xfrm>
        </p:spPr>
        <p:txBody>
          <a:bodyPr/>
          <a:lstStyle/>
          <a:p>
            <a:r>
              <a:rPr lang="en-IN" dirty="0"/>
              <a:t>DMRW Deviation Plot.</a:t>
            </a:r>
          </a:p>
        </p:txBody>
      </p:sp>
      <p:pic>
        <p:nvPicPr>
          <p:cNvPr id="5" name="Content Placeholder 4">
            <a:extLst>
              <a:ext uri="{FF2B5EF4-FFF2-40B4-BE49-F238E27FC236}">
                <a16:creationId xmlns:a16="http://schemas.microsoft.com/office/drawing/2014/main" id="{4D6B7C1F-C0B5-4DDA-82B6-96763C5E5D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892" y="1285377"/>
            <a:ext cx="9445500" cy="4566783"/>
          </a:xfrm>
        </p:spPr>
      </p:pic>
    </p:spTree>
    <p:extLst>
      <p:ext uri="{BB962C8B-B14F-4D97-AF65-F5344CB8AC3E}">
        <p14:creationId xmlns:p14="http://schemas.microsoft.com/office/powerpoint/2010/main" val="4081421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2665-8B38-4F50-995D-5B165634EC59}"/>
              </a:ext>
            </a:extLst>
          </p:cNvPr>
          <p:cNvSpPr>
            <a:spLocks noGrp="1"/>
          </p:cNvSpPr>
          <p:nvPr>
            <p:ph type="title"/>
          </p:nvPr>
        </p:nvSpPr>
        <p:spPr/>
        <p:txBody>
          <a:bodyPr/>
          <a:lstStyle/>
          <a:p>
            <a:r>
              <a:rPr lang="en-IN" dirty="0"/>
              <a:t>DMRW Deviation Plot</a:t>
            </a:r>
          </a:p>
        </p:txBody>
      </p:sp>
      <p:pic>
        <p:nvPicPr>
          <p:cNvPr id="5" name="Content Placeholder 4">
            <a:extLst>
              <a:ext uri="{FF2B5EF4-FFF2-40B4-BE49-F238E27FC236}">
                <a16:creationId xmlns:a16="http://schemas.microsoft.com/office/drawing/2014/main" id="{57703F60-B0BB-49DA-AEA5-0D79911A1E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5" y="1477108"/>
            <a:ext cx="8596668" cy="4778575"/>
          </a:xfrm>
        </p:spPr>
      </p:pic>
    </p:spTree>
    <p:extLst>
      <p:ext uri="{BB962C8B-B14F-4D97-AF65-F5344CB8AC3E}">
        <p14:creationId xmlns:p14="http://schemas.microsoft.com/office/powerpoint/2010/main" val="3466788678"/>
      </p:ext>
    </p:extLst>
  </p:cSld>
  <p:clrMapOvr>
    <a:masterClrMapping/>
  </p:clrMapOvr>
</p:sld>
</file>

<file path=ppt/theme/theme1.xml><?xml version="1.0" encoding="utf-8"?>
<a:theme xmlns:a="http://schemas.openxmlformats.org/drawingml/2006/main" name="Face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82</TotalTime>
  <Words>1226</Words>
  <Application>Microsoft Office PowerPoint</Application>
  <PresentationFormat>Widescreen</PresentationFormat>
  <Paragraphs>53</Paragraphs>
  <Slides>22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Trebuchet MS</vt:lpstr>
      <vt:lpstr>Wingdings 3</vt:lpstr>
      <vt:lpstr>Facet</vt:lpstr>
      <vt:lpstr>Investigate performance of sample dilution algorithms with unbalanced split error </vt:lpstr>
      <vt:lpstr>PROJECT GOAL</vt:lpstr>
      <vt:lpstr>Microfluidic biochip design </vt:lpstr>
      <vt:lpstr>Working of a Microfluidic Biochip</vt:lpstr>
      <vt:lpstr>ANALYSIS</vt:lpstr>
      <vt:lpstr>DILUTION AND MIXING WITH REDUCED WASTAGE(DMRW)</vt:lpstr>
      <vt:lpstr>DMRW Digraphs</vt:lpstr>
      <vt:lpstr>DMRW Deviation Plot.</vt:lpstr>
      <vt:lpstr>DMRW Deviation Plot</vt:lpstr>
      <vt:lpstr>DMRW Deviation Plot</vt:lpstr>
      <vt:lpstr>IMPROVED DILUTION AND MIXING ALGORITHM</vt:lpstr>
      <vt:lpstr>IDMA Digraphs</vt:lpstr>
      <vt:lpstr>IDMA Readings</vt:lpstr>
      <vt:lpstr>IDMA Deviation Plot</vt:lpstr>
      <vt:lpstr>IDMA Readings</vt:lpstr>
      <vt:lpstr>REMIA</vt:lpstr>
      <vt:lpstr>Remia Working:</vt:lpstr>
      <vt:lpstr>DMRW vs IDMA vs REMIA</vt:lpstr>
      <vt:lpstr>DMRW vs IDMA vs REMIA</vt:lpstr>
      <vt:lpstr>DMRW vs IDMA vs REMIA</vt:lpstr>
      <vt:lpstr>Conclusion</vt:lpstr>
      <vt:lpstr>Site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performance of sample dilution algorithms with unbalanced split error </dc:title>
  <dc:creator>saptarsi saha</dc:creator>
  <cp:lastModifiedBy>saptarsi saha</cp:lastModifiedBy>
  <cp:revision>15</cp:revision>
  <dcterms:created xsi:type="dcterms:W3CDTF">2017-12-15T01:30:53Z</dcterms:created>
  <dcterms:modified xsi:type="dcterms:W3CDTF">2018-05-10T11:11:41Z</dcterms:modified>
</cp:coreProperties>
</file>